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5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2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68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683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53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705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90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207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929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04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901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589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029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7781-8E5D-4A08-BC13-FB4FB755A639}" type="datetimeFigureOut">
              <a:rPr lang="pt-BR" smtClean="0"/>
              <a:t>2022-07-18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016A5-CD54-4D7F-BF76-B60475930A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376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E88D883-0C84-488D-B80C-0D601A7432B0}"/>
              </a:ext>
            </a:extLst>
          </p:cNvPr>
          <p:cNvSpPr txBox="1"/>
          <p:nvPr/>
        </p:nvSpPr>
        <p:spPr>
          <a:xfrm>
            <a:off x="3298004" y="133301"/>
            <a:ext cx="2917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Parentesco dos Meios-Elfos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D080465-0979-45A6-BC16-A8410FE830E0}"/>
              </a:ext>
            </a:extLst>
          </p:cNvPr>
          <p:cNvSpPr txBox="1"/>
          <p:nvPr/>
        </p:nvSpPr>
        <p:spPr>
          <a:xfrm>
            <a:off x="2209247" y="175054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chemeClr val="bg1">
                    <a:lumMod val="50000"/>
                  </a:schemeClr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Finwë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52798DD-9C8A-4AFC-9444-01CB27998272}"/>
              </a:ext>
            </a:extLst>
          </p:cNvPr>
          <p:cNvSpPr txBox="1"/>
          <p:nvPr/>
        </p:nvSpPr>
        <p:spPr>
          <a:xfrm>
            <a:off x="1764595" y="630872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chemeClr val="bg1">
                    <a:lumMod val="50000"/>
                  </a:schemeClr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Fëanor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6231F17-BC5E-4C2E-AA2D-04D248C1BA20}"/>
              </a:ext>
            </a:extLst>
          </p:cNvPr>
          <p:cNvSpPr txBox="1"/>
          <p:nvPr/>
        </p:nvSpPr>
        <p:spPr>
          <a:xfrm>
            <a:off x="2758018" y="630872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chemeClr val="bg1">
                    <a:lumMod val="50000"/>
                  </a:schemeClr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Fingolfin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75579D0-0309-406C-8885-E8DE7BC4BB9E}"/>
              </a:ext>
            </a:extLst>
          </p:cNvPr>
          <p:cNvSpPr txBox="1"/>
          <p:nvPr/>
        </p:nvSpPr>
        <p:spPr>
          <a:xfrm>
            <a:off x="1048859" y="550141"/>
            <a:ext cx="1356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Casa de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Hador</a:t>
            </a:r>
            <a:endParaRPr lang="pt-BR" sz="14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C76D414-69D4-414B-8C20-D8F7B56C9D60}"/>
              </a:ext>
            </a:extLst>
          </p:cNvPr>
          <p:cNvSpPr txBox="1"/>
          <p:nvPr/>
        </p:nvSpPr>
        <p:spPr>
          <a:xfrm>
            <a:off x="688371" y="1327881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Húrin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941402C-EDC6-4F17-B395-6ECC6F36C499}"/>
              </a:ext>
            </a:extLst>
          </p:cNvPr>
          <p:cNvSpPr txBox="1"/>
          <p:nvPr/>
        </p:nvSpPr>
        <p:spPr>
          <a:xfrm>
            <a:off x="1453798" y="1335466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Húor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8ED2EF5-04F0-4936-A549-17CF92962EC9}"/>
              </a:ext>
            </a:extLst>
          </p:cNvPr>
          <p:cNvSpPr txBox="1"/>
          <p:nvPr/>
        </p:nvSpPr>
        <p:spPr>
          <a:xfrm>
            <a:off x="-144159" y="1320296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irmãos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020BDC9-D3B3-4595-AB65-A7BA42420A10}"/>
              </a:ext>
            </a:extLst>
          </p:cNvPr>
          <p:cNvSpPr txBox="1"/>
          <p:nvPr/>
        </p:nvSpPr>
        <p:spPr>
          <a:xfrm>
            <a:off x="125389" y="1651652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* </a:t>
            </a:r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Morwen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7C3F6CF-2067-43A5-9A7C-B90359838BF6}"/>
              </a:ext>
            </a:extLst>
          </p:cNvPr>
          <p:cNvSpPr txBox="1"/>
          <p:nvPr/>
        </p:nvSpPr>
        <p:spPr>
          <a:xfrm>
            <a:off x="1852517" y="1675981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Rian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 *</a:t>
            </a:r>
            <a:endParaRPr lang="pt-BR" sz="1400" u="sng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93D75C0-09C4-4ECA-9D0F-A630BFDEFD2C}"/>
              </a:ext>
            </a:extLst>
          </p:cNvPr>
          <p:cNvSpPr txBox="1"/>
          <p:nvPr/>
        </p:nvSpPr>
        <p:spPr>
          <a:xfrm>
            <a:off x="493166" y="2058223"/>
            <a:ext cx="1571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Túrin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Naeramarth</a:t>
            </a:r>
            <a:r>
              <a:rPr lang="pt-BR" sz="1400" baseline="30000" dirty="0">
                <a:latin typeface="Tolkienesque New" panose="00000400000000000000" pitchFamily="2" charset="0"/>
                <a:ea typeface="Cambria" panose="02040503050406030204" pitchFamily="18" charset="0"/>
              </a:rPr>
              <a:t>1)</a:t>
            </a:r>
            <a:endParaRPr lang="pt-BR" sz="1400" u="sng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BB03AE7-D7D0-4605-BE5B-B103DCCEE844}"/>
              </a:ext>
            </a:extLst>
          </p:cNvPr>
          <p:cNvSpPr txBox="1"/>
          <p:nvPr/>
        </p:nvSpPr>
        <p:spPr>
          <a:xfrm>
            <a:off x="1397291" y="2067386"/>
            <a:ext cx="1571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Túor</a:t>
            </a:r>
            <a:endParaRPr lang="pt-BR" sz="1400" u="sng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9966AF6-C950-4A39-B30E-C2538482BE77}"/>
              </a:ext>
            </a:extLst>
          </p:cNvPr>
          <p:cNvSpPr txBox="1"/>
          <p:nvPr/>
        </p:nvSpPr>
        <p:spPr>
          <a:xfrm>
            <a:off x="2736045" y="1201125"/>
            <a:ext cx="1356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Turgon</a:t>
            </a:r>
            <a:b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de Gondolin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F217CC6-A3D9-4A2E-8652-273C5CC86321}"/>
              </a:ext>
            </a:extLst>
          </p:cNvPr>
          <p:cNvSpPr txBox="1"/>
          <p:nvPr/>
        </p:nvSpPr>
        <p:spPr>
          <a:xfrm>
            <a:off x="2613942" y="2092100"/>
            <a:ext cx="1443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Idril</a:t>
            </a:r>
            <a:b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Celebrindal</a:t>
            </a:r>
            <a:r>
              <a:rPr lang="pt-BR" sz="1400" baseline="30000" dirty="0">
                <a:latin typeface="Tolkienesque New" panose="00000400000000000000" pitchFamily="2" charset="0"/>
                <a:ea typeface="Cambria" panose="02040503050406030204" pitchFamily="18" charset="0"/>
              </a:rPr>
              <a:t>2)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4FED1E4-4D76-4EB7-A4F3-DA8A36CC1E47}"/>
              </a:ext>
            </a:extLst>
          </p:cNvPr>
          <p:cNvSpPr txBox="1"/>
          <p:nvPr/>
        </p:nvSpPr>
        <p:spPr>
          <a:xfrm>
            <a:off x="2075785" y="2697565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Eärendil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 (o Navegante)</a:t>
            </a:r>
            <a:endParaRPr lang="pt-BR" sz="1400" baseline="30000" dirty="0">
              <a:solidFill>
                <a:srgbClr val="00B050"/>
              </a:solidFill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1DB603A-DC48-47E2-A33D-34423493BCFF}"/>
              </a:ext>
            </a:extLst>
          </p:cNvPr>
          <p:cNvSpPr txBox="1"/>
          <p:nvPr/>
        </p:nvSpPr>
        <p:spPr>
          <a:xfrm>
            <a:off x="3966140" y="2720682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00B05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Elwing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5656077-90C1-4902-99E8-6C95E8AA7148}"/>
              </a:ext>
            </a:extLst>
          </p:cNvPr>
          <p:cNvSpPr txBox="1"/>
          <p:nvPr/>
        </p:nvSpPr>
        <p:spPr>
          <a:xfrm>
            <a:off x="4193235" y="2182616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Díor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 Eluchil</a:t>
            </a:r>
            <a:r>
              <a:rPr lang="pt-BR" sz="1400" baseline="30000" dirty="0">
                <a:latin typeface="Tolkienesque New" panose="00000400000000000000" pitchFamily="2" charset="0"/>
                <a:ea typeface="Cambria" panose="02040503050406030204" pitchFamily="18" charset="0"/>
              </a:rPr>
              <a:t>4)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F0FB6AE7-4670-408B-8319-27FB27C8A98D}"/>
              </a:ext>
            </a:extLst>
          </p:cNvPr>
          <p:cNvSpPr txBox="1"/>
          <p:nvPr/>
        </p:nvSpPr>
        <p:spPr>
          <a:xfrm>
            <a:off x="3437498" y="1515741"/>
            <a:ext cx="233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FF000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Lúthien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Tinúviel</a:t>
            </a:r>
            <a:r>
              <a:rPr lang="pt-BR" sz="1400" u="none" baseline="30000" dirty="0">
                <a:solidFill>
                  <a:schemeClr val="tx1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3)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7458496-F404-4BFE-94FF-3AC4561696C1}"/>
              </a:ext>
            </a:extLst>
          </p:cNvPr>
          <p:cNvSpPr txBox="1"/>
          <p:nvPr/>
        </p:nvSpPr>
        <p:spPr>
          <a:xfrm>
            <a:off x="3446972" y="790199"/>
            <a:ext cx="233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FF000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Elu Thingol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de Doriath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EB8EFE7-E053-4D85-A548-7A75D4632B85}"/>
              </a:ext>
            </a:extLst>
          </p:cNvPr>
          <p:cNvSpPr txBox="1"/>
          <p:nvPr/>
        </p:nvSpPr>
        <p:spPr>
          <a:xfrm>
            <a:off x="4669587" y="798473"/>
            <a:ext cx="233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FF000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Melian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de 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Valinor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658614E-8F02-4E26-81E0-31B88F42EE97}"/>
              </a:ext>
            </a:extLst>
          </p:cNvPr>
          <p:cNvSpPr txBox="1"/>
          <p:nvPr/>
        </p:nvSpPr>
        <p:spPr>
          <a:xfrm>
            <a:off x="5052078" y="1534724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Beren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 Ergammon</a:t>
            </a:r>
            <a:r>
              <a:rPr lang="pt-BR" sz="1400" baseline="30000" dirty="0">
                <a:latin typeface="Tolkienesque New" panose="00000400000000000000" pitchFamily="2" charset="0"/>
                <a:ea typeface="Cambria" panose="02040503050406030204" pitchFamily="18" charset="0"/>
              </a:rPr>
              <a:t>5)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01C12764-630B-4A10-B077-B8D17894EABA}"/>
              </a:ext>
            </a:extLst>
          </p:cNvPr>
          <p:cNvCxnSpPr>
            <a:cxnSpLocks/>
          </p:cNvCxnSpPr>
          <p:nvPr/>
        </p:nvCxnSpPr>
        <p:spPr>
          <a:xfrm>
            <a:off x="3565435" y="360466"/>
            <a:ext cx="2381413" cy="12563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8E47B79E-F492-4DB8-A0E5-6AAB74173C62}"/>
              </a:ext>
            </a:extLst>
          </p:cNvPr>
          <p:cNvSpPr txBox="1"/>
          <p:nvPr/>
        </p:nvSpPr>
        <p:spPr>
          <a:xfrm>
            <a:off x="864349" y="4839357"/>
            <a:ext cx="8753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1) </a:t>
            </a:r>
            <a:r>
              <a:rPr lang="pt-BR" sz="1400" dirty="0" err="1">
                <a:latin typeface="Tolkienesque New" panose="00000400000000000000" pitchFamily="2" charset="0"/>
                <a:ea typeface="Cambria" panose="02040503050406030204" pitchFamily="18" charset="0"/>
              </a:rPr>
              <a:t>Má-Sina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.   2) Pé-de-Prata.   3) Rouxinol.   4) Herdeiro de </a:t>
            </a:r>
            <a:r>
              <a:rPr lang="pt-BR" sz="1400" dirty="0" err="1">
                <a:latin typeface="Tolkienesque New" panose="00000400000000000000" pitchFamily="2" charset="0"/>
                <a:ea typeface="Cambria" panose="02040503050406030204" pitchFamily="18" charset="0"/>
              </a:rPr>
              <a:t>Thingol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     5) Uma-Mão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6) Brilho-élfico.   7) </a:t>
            </a:r>
            <a:r>
              <a:rPr lang="pt-BR" sz="1400" dirty="0" err="1">
                <a:latin typeface="Tolkienesque New" panose="00000400000000000000" pitchFamily="2" charset="0"/>
                <a:ea typeface="Cambria" panose="02040503050406030204" pitchFamily="18" charset="0"/>
              </a:rPr>
              <a:t>Vespestrela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AEF563D-6CD9-4827-B875-47CD862AC259}"/>
              </a:ext>
            </a:extLst>
          </p:cNvPr>
          <p:cNvSpPr txBox="1"/>
          <p:nvPr/>
        </p:nvSpPr>
        <p:spPr>
          <a:xfrm>
            <a:off x="1397291" y="5296440"/>
            <a:ext cx="87535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Assim, todos os Meios-Elfos (Pereldar) eram parentes próximos, descendendo pelo lado mortal</a:t>
            </a:r>
          </a:p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da Casa de </a:t>
            </a:r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Hador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 e da Casa de </a:t>
            </a:r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Bëor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: as duas principais casas de Amigos-dos-Elfos</a:t>
            </a:r>
            <a:b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(Dúnedain) de onde veio a maioria dos </a:t>
            </a:r>
            <a:r>
              <a:rPr lang="pt-BR" sz="1400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Numenoreanos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 e pelo lado élfico da</a:t>
            </a:r>
          </a:p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Casa de </a:t>
            </a:r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Finwe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 (o maior dos Reis dos Altos-Elfos que foram ao Reino Abençoado)</a:t>
            </a:r>
          </a:p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e da Casa de </a:t>
            </a:r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Elwë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 (</a:t>
            </a:r>
            <a:r>
              <a:rPr lang="pt-BR" sz="1400" u="sng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Elu-thingol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), que permaneceu no Oeste da Terra-média.</a:t>
            </a:r>
          </a:p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Mas, visto que </a:t>
            </a:r>
            <a:r>
              <a:rPr lang="pt-BR" sz="1400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Melian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 esposa de </a:t>
            </a:r>
            <a:r>
              <a:rPr lang="pt-BR" sz="1400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Thingol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 e mãe de </a:t>
            </a:r>
            <a:r>
              <a:rPr lang="pt-BR" sz="1400" dirty="0" err="1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Lúthien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 veio do povo dos </a:t>
            </a:r>
            <a:r>
              <a:rPr lang="pt-BR" sz="1400" u="sng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Valar</a:t>
            </a:r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</a:t>
            </a:r>
          </a:p>
          <a:p>
            <a:r>
              <a:rPr lang="pt-BR" sz="1400" dirty="0">
                <a:solidFill>
                  <a:srgbClr val="00B05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eles possuíam também uma cepa da “raça divina”.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E25703C-B876-4EBF-8A8A-95B7775C8140}"/>
              </a:ext>
            </a:extLst>
          </p:cNvPr>
          <p:cNvSpPr txBox="1"/>
          <p:nvPr/>
        </p:nvSpPr>
        <p:spPr>
          <a:xfrm>
            <a:off x="5441057" y="874682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Barahir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1A27C479-64B3-4A66-83E9-6545D69A7B4F}"/>
              </a:ext>
            </a:extLst>
          </p:cNvPr>
          <p:cNvSpPr txBox="1"/>
          <p:nvPr/>
        </p:nvSpPr>
        <p:spPr>
          <a:xfrm>
            <a:off x="6329218" y="867693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Bregolas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AE5DEA9-25F6-48B0-9590-CB742990481C}"/>
              </a:ext>
            </a:extLst>
          </p:cNvPr>
          <p:cNvSpPr txBox="1"/>
          <p:nvPr/>
        </p:nvSpPr>
        <p:spPr>
          <a:xfrm>
            <a:off x="7989345" y="875186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irmãos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477C8314-8596-40F1-842A-27BB571A380D}"/>
              </a:ext>
            </a:extLst>
          </p:cNvPr>
          <p:cNvSpPr txBox="1"/>
          <p:nvPr/>
        </p:nvSpPr>
        <p:spPr>
          <a:xfrm>
            <a:off x="6423090" y="340275"/>
            <a:ext cx="1356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Casa de </a:t>
            </a:r>
            <a:r>
              <a:rPr lang="pt-BR" sz="1400" u="sng" dirty="0" err="1">
                <a:latin typeface="Tolkienesque New" panose="00000400000000000000" pitchFamily="2" charset="0"/>
                <a:ea typeface="Cambria" panose="02040503050406030204" pitchFamily="18" charset="0"/>
              </a:rPr>
              <a:t>Bëor</a:t>
            </a:r>
            <a:endParaRPr lang="pt-BR" sz="14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4095862-1193-4483-919D-C6B307DF413B}"/>
              </a:ext>
            </a:extLst>
          </p:cNvPr>
          <p:cNvSpPr txBox="1"/>
          <p:nvPr/>
        </p:nvSpPr>
        <p:spPr>
          <a:xfrm>
            <a:off x="6329217" y="1508911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Baragund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2F465084-C9DF-447C-9976-CDE165F5099F}"/>
              </a:ext>
            </a:extLst>
          </p:cNvPr>
          <p:cNvSpPr txBox="1"/>
          <p:nvPr/>
        </p:nvSpPr>
        <p:spPr>
          <a:xfrm>
            <a:off x="7349089" y="1518295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Belegund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04E31D41-02CD-47DA-86F6-4AEEE944F9B8}"/>
              </a:ext>
            </a:extLst>
          </p:cNvPr>
          <p:cNvSpPr txBox="1"/>
          <p:nvPr/>
        </p:nvSpPr>
        <p:spPr>
          <a:xfrm>
            <a:off x="7574127" y="2194563"/>
            <a:ext cx="23382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filha </a:t>
            </a:r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Rían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 *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esposa de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Húor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E3FCC0B5-82E2-47CB-B4E5-D6F7C1344E04}"/>
              </a:ext>
            </a:extLst>
          </p:cNvPr>
          <p:cNvSpPr txBox="1"/>
          <p:nvPr/>
        </p:nvSpPr>
        <p:spPr>
          <a:xfrm>
            <a:off x="6239555" y="2195141"/>
            <a:ext cx="2338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filha * </a:t>
            </a:r>
            <a:r>
              <a:rPr lang="pt-BR" sz="1400" u="sng" dirty="0">
                <a:latin typeface="Tolkienesque New" panose="00000400000000000000" pitchFamily="2" charset="0"/>
                <a:ea typeface="Cambria" panose="02040503050406030204" pitchFamily="18" charset="0"/>
              </a:rPr>
              <a:t>Morwen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Eledwen,</a:t>
            </a:r>
            <a:r>
              <a:rPr lang="pt-BR" sz="1400" baseline="30000" dirty="0">
                <a:latin typeface="Tolkienesque New" panose="00000400000000000000" pitchFamily="2" charset="0"/>
                <a:ea typeface="Cambria" panose="02040503050406030204" pitchFamily="18" charset="0"/>
              </a:rPr>
              <a:t>6)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esposa de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Húrin</a:t>
            </a:r>
            <a:endParaRPr lang="pt-BR" sz="1400" baseline="300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11BB769B-369E-4839-8905-BF9A3CE84520}"/>
              </a:ext>
            </a:extLst>
          </p:cNvPr>
          <p:cNvSpPr txBox="1"/>
          <p:nvPr/>
        </p:nvSpPr>
        <p:spPr>
          <a:xfrm>
            <a:off x="2042997" y="3087651"/>
            <a:ext cx="233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00B05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Elros</a:t>
            </a:r>
            <a:b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primeiro rei de </a:t>
            </a:r>
            <a:r>
              <a:rPr lang="pt-BR" sz="1400" u="none" dirty="0" err="1">
                <a:latin typeface="Tolkienesque New" panose="00000400000000000000" pitchFamily="2" charset="0"/>
                <a:ea typeface="Cambria" panose="02040503050406030204" pitchFamily="18" charset="0"/>
              </a:rPr>
              <a:t>Númenor</a:t>
            </a:r>
            <a:endParaRPr lang="pt-BR" sz="1400" dirty="0">
              <a:latin typeface="Tolkienesque New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2AD89B34-4756-4A03-A03D-653DD75F9F67}"/>
              </a:ext>
            </a:extLst>
          </p:cNvPr>
          <p:cNvSpPr txBox="1"/>
          <p:nvPr/>
        </p:nvSpPr>
        <p:spPr>
          <a:xfrm>
            <a:off x="4069928" y="3146759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00B05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Elrond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97880562-FF89-4BCB-B9B0-2B90492BD0AC}"/>
              </a:ext>
            </a:extLst>
          </p:cNvPr>
          <p:cNvSpPr txBox="1"/>
          <p:nvPr/>
        </p:nvSpPr>
        <p:spPr>
          <a:xfrm>
            <a:off x="5772124" y="3167025"/>
            <a:ext cx="2002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Celebrían</a:t>
            </a:r>
            <a:b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(filha de </a:t>
            </a:r>
            <a:r>
              <a:rPr lang="pt-BR" sz="1400" u="sng" dirty="0" err="1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Galadriel</a:t>
            </a: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,</a:t>
            </a:r>
            <a:b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parente de</a:t>
            </a:r>
            <a:b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sng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Turgon</a:t>
            </a:r>
            <a:r>
              <a:rPr lang="pt-BR" sz="1400" dirty="0">
                <a:solidFill>
                  <a:srgbClr val="FF0000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8B9F0BE-B14D-47F6-ABD3-F7AB205BEA1E}"/>
              </a:ext>
            </a:extLst>
          </p:cNvPr>
          <p:cNvSpPr txBox="1"/>
          <p:nvPr/>
        </p:nvSpPr>
        <p:spPr>
          <a:xfrm>
            <a:off x="1588452" y="3978980"/>
            <a:ext cx="29185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00B050"/>
                </a:solidFill>
              </a:defRPr>
            </a:lvl1pPr>
          </a:lstStyle>
          <a:p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Dos quais </a:t>
            </a:r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Aragorn</a:t>
            </a: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,</a:t>
            </a:r>
            <a:b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Senhor dos </a:t>
            </a:r>
            <a:r>
              <a:rPr lang="pt-BR" sz="1400" u="none" dirty="0" err="1">
                <a:latin typeface="Tolkienesque New" panose="00000400000000000000" pitchFamily="2" charset="0"/>
                <a:ea typeface="Cambria" panose="02040503050406030204" pitchFamily="18" charset="0"/>
              </a:rPr>
              <a:t>Dúnedain</a:t>
            </a: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,</a:t>
            </a:r>
            <a:b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</a:b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descendia em última instância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A5EA20AF-235F-4AFC-9A2A-4CC9DEDCD993}"/>
              </a:ext>
            </a:extLst>
          </p:cNvPr>
          <p:cNvSpPr txBox="1"/>
          <p:nvPr/>
        </p:nvSpPr>
        <p:spPr>
          <a:xfrm>
            <a:off x="4341861" y="3998133"/>
            <a:ext cx="2338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sng">
                <a:solidFill>
                  <a:srgbClr val="00B050"/>
                </a:solidFill>
              </a:defRPr>
            </a:lvl1pPr>
          </a:lstStyle>
          <a:p>
            <a:r>
              <a:rPr lang="pt-BR" sz="1400" dirty="0">
                <a:latin typeface="Tolkienesque New" panose="00000400000000000000" pitchFamily="2" charset="0"/>
                <a:ea typeface="Cambria" panose="02040503050406030204" pitchFamily="18" charset="0"/>
              </a:rPr>
              <a:t>Arwen</a:t>
            </a:r>
            <a:r>
              <a:rPr lang="pt-BR" sz="1400" u="none" dirty="0">
                <a:latin typeface="Tolkienesque New" panose="00000400000000000000" pitchFamily="2" charset="0"/>
                <a:ea typeface="Cambria" panose="02040503050406030204" pitchFamily="18" charset="0"/>
              </a:rPr>
              <a:t> Undómiel</a:t>
            </a:r>
            <a:r>
              <a:rPr lang="pt-BR" sz="1400" u="none" baseline="30000" dirty="0">
                <a:solidFill>
                  <a:schemeClr val="tx1"/>
                </a:solidFill>
                <a:latin typeface="Tolkienesque New" panose="00000400000000000000" pitchFamily="2" charset="0"/>
                <a:ea typeface="Cambria" panose="02040503050406030204" pitchFamily="18" charset="0"/>
              </a:rPr>
              <a:t>7)</a:t>
            </a:r>
          </a:p>
        </p:txBody>
      </p:sp>
      <p:sp>
        <p:nvSpPr>
          <p:cNvPr id="2" name="Chave Direita 1">
            <a:extLst>
              <a:ext uri="{FF2B5EF4-FFF2-40B4-BE49-F238E27FC236}">
                <a16:creationId xmlns:a16="http://schemas.microsoft.com/office/drawing/2014/main" id="{F2B32A41-0BBA-4C2C-AF57-E9B0E4B1CDCB}"/>
              </a:ext>
            </a:extLst>
          </p:cNvPr>
          <p:cNvSpPr/>
          <p:nvPr/>
        </p:nvSpPr>
        <p:spPr>
          <a:xfrm rot="16200000">
            <a:off x="1640377" y="818515"/>
            <a:ext cx="175153" cy="89966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A825D8E-CEBB-4FDE-98D7-3B1429975FE0}"/>
              </a:ext>
            </a:extLst>
          </p:cNvPr>
          <p:cNvCxnSpPr>
            <a:cxnSpLocks/>
          </p:cNvCxnSpPr>
          <p:nvPr/>
        </p:nvCxnSpPr>
        <p:spPr>
          <a:xfrm>
            <a:off x="1726953" y="1037736"/>
            <a:ext cx="1001" cy="14303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651B93CE-5FD7-412E-B515-846F048D1DEF}"/>
              </a:ext>
            </a:extLst>
          </p:cNvPr>
          <p:cNvSpPr txBox="1"/>
          <p:nvPr/>
        </p:nvSpPr>
        <p:spPr>
          <a:xfrm>
            <a:off x="463535" y="1510857"/>
            <a:ext cx="1356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Tolkienesque New" panose="00000400000000000000" pitchFamily="2" charset="0"/>
                <a:ea typeface="Cambria" panose="02040503050406030204" pitchFamily="18" charset="0"/>
              </a:rPr>
              <a:t>//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C17BC8E9-B00E-4D06-8F1A-E2805BA4BFA4}"/>
              </a:ext>
            </a:extLst>
          </p:cNvPr>
          <p:cNvSpPr txBox="1"/>
          <p:nvPr/>
        </p:nvSpPr>
        <p:spPr>
          <a:xfrm>
            <a:off x="1637708" y="1531170"/>
            <a:ext cx="1356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Tolkienesque New" panose="00000400000000000000" pitchFamily="2" charset="0"/>
                <a:ea typeface="Cambria" panose="02040503050406030204" pitchFamily="18" charset="0"/>
              </a:rPr>
              <a:t>\\</a:t>
            </a:r>
          </a:p>
        </p:txBody>
      </p:sp>
      <p:sp>
        <p:nvSpPr>
          <p:cNvPr id="45" name="Arco 44">
            <a:extLst>
              <a:ext uri="{FF2B5EF4-FFF2-40B4-BE49-F238E27FC236}">
                <a16:creationId xmlns:a16="http://schemas.microsoft.com/office/drawing/2014/main" id="{F8FCA051-BFE4-44CA-9FE0-46D4CD666D04}"/>
              </a:ext>
            </a:extLst>
          </p:cNvPr>
          <p:cNvSpPr/>
          <p:nvPr/>
        </p:nvSpPr>
        <p:spPr>
          <a:xfrm>
            <a:off x="922158" y="1650597"/>
            <a:ext cx="475134" cy="914400"/>
          </a:xfrm>
          <a:prstGeom prst="arc">
            <a:avLst>
              <a:gd name="adj1" fmla="val 16542634"/>
              <a:gd name="adj2" fmla="val 212573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sp>
        <p:nvSpPr>
          <p:cNvPr id="46" name="Arco 45">
            <a:extLst>
              <a:ext uri="{FF2B5EF4-FFF2-40B4-BE49-F238E27FC236}">
                <a16:creationId xmlns:a16="http://schemas.microsoft.com/office/drawing/2014/main" id="{074096A7-DC13-487B-81F0-AA874DC1BB5A}"/>
              </a:ext>
            </a:extLst>
          </p:cNvPr>
          <p:cNvSpPr/>
          <p:nvPr/>
        </p:nvSpPr>
        <p:spPr>
          <a:xfrm flipH="1">
            <a:off x="2063793" y="1645329"/>
            <a:ext cx="475134" cy="914400"/>
          </a:xfrm>
          <a:prstGeom prst="arc">
            <a:avLst>
              <a:gd name="adj1" fmla="val 16542634"/>
              <a:gd name="adj2" fmla="val 212573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EB1364A9-7372-46B2-8675-71B2FF334FA7}"/>
              </a:ext>
            </a:extLst>
          </p:cNvPr>
          <p:cNvSpPr txBox="1"/>
          <p:nvPr/>
        </p:nvSpPr>
        <p:spPr>
          <a:xfrm>
            <a:off x="2026668" y="2023765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0B050"/>
                </a:solidFill>
                <a:ea typeface="Cambria" panose="02040503050406030204" pitchFamily="18" charset="0"/>
              </a:rPr>
              <a:t>=</a:t>
            </a:r>
          </a:p>
        </p:txBody>
      </p: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081DF6D6-0A37-40AE-BB73-042466965714}"/>
              </a:ext>
            </a:extLst>
          </p:cNvPr>
          <p:cNvCxnSpPr/>
          <p:nvPr/>
        </p:nvCxnSpPr>
        <p:spPr>
          <a:xfrm>
            <a:off x="2704762" y="2293416"/>
            <a:ext cx="0" cy="465677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A25A6BF-D9F9-487D-B04C-BF819245E900}"/>
              </a:ext>
            </a:extLst>
          </p:cNvPr>
          <p:cNvSpPr txBox="1"/>
          <p:nvPr/>
        </p:nvSpPr>
        <p:spPr>
          <a:xfrm>
            <a:off x="3797993" y="2661066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0B050"/>
                </a:solidFill>
                <a:ea typeface="Cambria" panose="02040503050406030204" pitchFamily="18" charset="0"/>
              </a:rPr>
              <a:t>=</a:t>
            </a:r>
          </a:p>
        </p:txBody>
      </p: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8A24B23A-D8EA-4266-957E-97EDB5C341BE}"/>
              </a:ext>
            </a:extLst>
          </p:cNvPr>
          <p:cNvCxnSpPr>
            <a:cxnSpLocks/>
            <a:endCxn id="50" idx="2"/>
          </p:cNvCxnSpPr>
          <p:nvPr/>
        </p:nvCxnSpPr>
        <p:spPr>
          <a:xfrm>
            <a:off x="4476087" y="2933227"/>
            <a:ext cx="0" cy="127949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orma Livre: Forma 52">
            <a:extLst>
              <a:ext uri="{FF2B5EF4-FFF2-40B4-BE49-F238E27FC236}">
                <a16:creationId xmlns:a16="http://schemas.microsoft.com/office/drawing/2014/main" id="{33680889-FA7E-4734-943C-A0B0FB6F85DB}"/>
              </a:ext>
            </a:extLst>
          </p:cNvPr>
          <p:cNvSpPr/>
          <p:nvPr/>
        </p:nvSpPr>
        <p:spPr>
          <a:xfrm>
            <a:off x="3234006" y="3079807"/>
            <a:ext cx="2002530" cy="155824"/>
          </a:xfrm>
          <a:custGeom>
            <a:avLst/>
            <a:gdLst>
              <a:gd name="connsiteX0" fmla="*/ 0 w 701749"/>
              <a:gd name="connsiteY0" fmla="*/ 186070 h 191386"/>
              <a:gd name="connsiteX1" fmla="*/ 0 w 701749"/>
              <a:gd name="connsiteY1" fmla="*/ 0 h 191386"/>
              <a:gd name="connsiteX2" fmla="*/ 701749 w 701749"/>
              <a:gd name="connsiteY2" fmla="*/ 0 h 191386"/>
              <a:gd name="connsiteX3" fmla="*/ 701749 w 701749"/>
              <a:gd name="connsiteY3" fmla="*/ 191386 h 1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1749" h="191386">
                <a:moveTo>
                  <a:pt x="0" y="186070"/>
                </a:moveTo>
                <a:lnTo>
                  <a:pt x="0" y="0"/>
                </a:lnTo>
                <a:lnTo>
                  <a:pt x="701749" y="0"/>
                </a:lnTo>
                <a:lnTo>
                  <a:pt x="701749" y="191386"/>
                </a:lnTo>
              </a:path>
            </a:pathLst>
          </a:cu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87EDCF78-4B03-4F1C-B333-A37B14477870}"/>
              </a:ext>
            </a:extLst>
          </p:cNvPr>
          <p:cNvCxnSpPr>
            <a:cxnSpLocks/>
          </p:cNvCxnSpPr>
          <p:nvPr/>
        </p:nvCxnSpPr>
        <p:spPr>
          <a:xfrm>
            <a:off x="3207704" y="3576889"/>
            <a:ext cx="0" cy="371077"/>
          </a:xfrm>
          <a:prstGeom prst="line">
            <a:avLst/>
          </a:prstGeom>
          <a:ln w="127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AB5B928C-C558-4064-AA4A-FB5A793CE16B}"/>
              </a:ext>
            </a:extLst>
          </p:cNvPr>
          <p:cNvSpPr txBox="1"/>
          <p:nvPr/>
        </p:nvSpPr>
        <p:spPr>
          <a:xfrm>
            <a:off x="3636399" y="3949139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0B050"/>
                </a:solidFill>
                <a:ea typeface="Cambria" panose="02040503050406030204" pitchFamily="18" charset="0"/>
              </a:rPr>
              <a:t>=</a:t>
            </a:r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5C858BAE-1C3B-4AE2-8813-1037FFF1E7B2}"/>
              </a:ext>
            </a:extLst>
          </p:cNvPr>
          <p:cNvCxnSpPr>
            <a:cxnSpLocks/>
          </p:cNvCxnSpPr>
          <p:nvPr/>
        </p:nvCxnSpPr>
        <p:spPr>
          <a:xfrm flipH="1">
            <a:off x="2442689" y="404512"/>
            <a:ext cx="444652" cy="24762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F43BA204-B28C-4C69-9267-EDB708F477B4}"/>
              </a:ext>
            </a:extLst>
          </p:cNvPr>
          <p:cNvCxnSpPr>
            <a:cxnSpLocks/>
          </p:cNvCxnSpPr>
          <p:nvPr/>
        </p:nvCxnSpPr>
        <p:spPr>
          <a:xfrm>
            <a:off x="2872240" y="398762"/>
            <a:ext cx="444652" cy="247624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3A7B99FC-C4F8-4344-B4FC-7E64CAA3AFC8}"/>
              </a:ext>
            </a:extLst>
          </p:cNvPr>
          <p:cNvCxnSpPr>
            <a:cxnSpLocks/>
          </p:cNvCxnSpPr>
          <p:nvPr/>
        </p:nvCxnSpPr>
        <p:spPr>
          <a:xfrm>
            <a:off x="3405814" y="1764774"/>
            <a:ext cx="0" cy="3273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30576410-7665-4CFF-9201-2E4B0C991F5A}"/>
              </a:ext>
            </a:extLst>
          </p:cNvPr>
          <p:cNvSpPr txBox="1"/>
          <p:nvPr/>
        </p:nvSpPr>
        <p:spPr>
          <a:xfrm>
            <a:off x="4642283" y="743722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FF0000"/>
                </a:solidFill>
                <a:ea typeface="Cambria" panose="02040503050406030204" pitchFamily="18" charset="0"/>
              </a:rPr>
              <a:t>=</a:t>
            </a:r>
          </a:p>
        </p:txBody>
      </p:sp>
      <p:sp>
        <p:nvSpPr>
          <p:cNvPr id="71" name="Forma Livre: Forma 70">
            <a:extLst>
              <a:ext uri="{FF2B5EF4-FFF2-40B4-BE49-F238E27FC236}">
                <a16:creationId xmlns:a16="http://schemas.microsoft.com/office/drawing/2014/main" id="{4FD73205-93A2-42A6-B043-43D232F24E5B}"/>
              </a:ext>
            </a:extLst>
          </p:cNvPr>
          <p:cNvSpPr/>
          <p:nvPr/>
        </p:nvSpPr>
        <p:spPr>
          <a:xfrm>
            <a:off x="4738427" y="1063649"/>
            <a:ext cx="577610" cy="478465"/>
          </a:xfrm>
          <a:custGeom>
            <a:avLst/>
            <a:gdLst>
              <a:gd name="connsiteX0" fmla="*/ 260498 w 260498"/>
              <a:gd name="connsiteY0" fmla="*/ 0 h 478465"/>
              <a:gd name="connsiteX1" fmla="*/ 260498 w 260498"/>
              <a:gd name="connsiteY1" fmla="*/ 271130 h 478465"/>
              <a:gd name="connsiteX2" fmla="*/ 0 w 260498"/>
              <a:gd name="connsiteY2" fmla="*/ 271130 h 478465"/>
              <a:gd name="connsiteX3" fmla="*/ 0 w 260498"/>
              <a:gd name="connsiteY3" fmla="*/ 478465 h 478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498" h="478465">
                <a:moveTo>
                  <a:pt x="260498" y="0"/>
                </a:moveTo>
                <a:lnTo>
                  <a:pt x="260498" y="271130"/>
                </a:lnTo>
                <a:lnTo>
                  <a:pt x="0" y="271130"/>
                </a:lnTo>
                <a:lnTo>
                  <a:pt x="0" y="478465"/>
                </a:lnTo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C146A32E-0E1E-40AD-9342-0DBE3878F996}"/>
              </a:ext>
            </a:extLst>
          </p:cNvPr>
          <p:cNvSpPr txBox="1"/>
          <p:nvPr/>
        </p:nvSpPr>
        <p:spPr>
          <a:xfrm>
            <a:off x="4525339" y="1492180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0B050"/>
                </a:solidFill>
                <a:ea typeface="Cambria" panose="02040503050406030204" pitchFamily="18" charset="0"/>
              </a:rPr>
              <a:t>=</a:t>
            </a:r>
          </a:p>
        </p:txBody>
      </p: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991879B8-E61C-48C1-85B4-AFCCA4386AD0}"/>
              </a:ext>
            </a:extLst>
          </p:cNvPr>
          <p:cNvCxnSpPr/>
          <p:nvPr/>
        </p:nvCxnSpPr>
        <p:spPr>
          <a:xfrm>
            <a:off x="5208488" y="1801702"/>
            <a:ext cx="0" cy="465677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781475C6-78A9-4EAF-8E84-5527AF143D18}"/>
              </a:ext>
            </a:extLst>
          </p:cNvPr>
          <p:cNvCxnSpPr>
            <a:cxnSpLocks/>
          </p:cNvCxnSpPr>
          <p:nvPr/>
        </p:nvCxnSpPr>
        <p:spPr>
          <a:xfrm>
            <a:off x="5196426" y="2490393"/>
            <a:ext cx="0" cy="310788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970C95A5-188A-46BC-85DD-6E581A9DA042}"/>
              </a:ext>
            </a:extLst>
          </p:cNvPr>
          <p:cNvSpPr txBox="1"/>
          <p:nvPr/>
        </p:nvSpPr>
        <p:spPr>
          <a:xfrm>
            <a:off x="5268754" y="3101812"/>
            <a:ext cx="1356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00B050"/>
                </a:solidFill>
                <a:ea typeface="Cambria" panose="02040503050406030204" pitchFamily="18" charset="0"/>
              </a:rPr>
              <a:t>=</a:t>
            </a:r>
          </a:p>
        </p:txBody>
      </p: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FE627B91-7420-46B5-9006-D4249A943F36}"/>
              </a:ext>
            </a:extLst>
          </p:cNvPr>
          <p:cNvCxnSpPr>
            <a:cxnSpLocks/>
          </p:cNvCxnSpPr>
          <p:nvPr/>
        </p:nvCxnSpPr>
        <p:spPr>
          <a:xfrm flipH="1">
            <a:off x="5951846" y="3421495"/>
            <a:ext cx="1" cy="60936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have Direita 79">
            <a:extLst>
              <a:ext uri="{FF2B5EF4-FFF2-40B4-BE49-F238E27FC236}">
                <a16:creationId xmlns:a16="http://schemas.microsoft.com/office/drawing/2014/main" id="{4443E2C9-66CE-4705-93A2-1437F1BF3E07}"/>
              </a:ext>
            </a:extLst>
          </p:cNvPr>
          <p:cNvSpPr/>
          <p:nvPr/>
        </p:nvSpPr>
        <p:spPr>
          <a:xfrm rot="16200000">
            <a:off x="6987848" y="387163"/>
            <a:ext cx="175153" cy="89966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cxnSp>
        <p:nvCxnSpPr>
          <p:cNvPr id="81" name="Conector reto 80">
            <a:extLst>
              <a:ext uri="{FF2B5EF4-FFF2-40B4-BE49-F238E27FC236}">
                <a16:creationId xmlns:a16="http://schemas.microsoft.com/office/drawing/2014/main" id="{3D4B0FF7-F452-417D-9958-6B20AF771830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7074424" y="606384"/>
            <a:ext cx="1001" cy="14303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>
            <a:extLst>
              <a:ext uri="{FF2B5EF4-FFF2-40B4-BE49-F238E27FC236}">
                <a16:creationId xmlns:a16="http://schemas.microsoft.com/office/drawing/2014/main" id="{FD39CE3C-BE8D-4BAE-BB4D-93DC07AECB42}"/>
              </a:ext>
            </a:extLst>
          </p:cNvPr>
          <p:cNvCxnSpPr>
            <a:cxnSpLocks/>
          </p:cNvCxnSpPr>
          <p:nvPr/>
        </p:nvCxnSpPr>
        <p:spPr>
          <a:xfrm>
            <a:off x="3385762" y="936445"/>
            <a:ext cx="0" cy="34508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33698715-B8CE-4016-B3B2-5C6DC166C00D}"/>
              </a:ext>
            </a:extLst>
          </p:cNvPr>
          <p:cNvCxnSpPr/>
          <p:nvPr/>
        </p:nvCxnSpPr>
        <p:spPr>
          <a:xfrm>
            <a:off x="7461450" y="1158708"/>
            <a:ext cx="0" cy="4656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orma Livre: Forma 86">
            <a:extLst>
              <a:ext uri="{FF2B5EF4-FFF2-40B4-BE49-F238E27FC236}">
                <a16:creationId xmlns:a16="http://schemas.microsoft.com/office/drawing/2014/main" id="{E9706650-A409-47B2-A66E-B39B96DD3900}"/>
              </a:ext>
            </a:extLst>
          </p:cNvPr>
          <p:cNvSpPr/>
          <p:nvPr/>
        </p:nvSpPr>
        <p:spPr>
          <a:xfrm flipH="1">
            <a:off x="7460597" y="1375854"/>
            <a:ext cx="991604" cy="209464"/>
          </a:xfrm>
          <a:custGeom>
            <a:avLst/>
            <a:gdLst>
              <a:gd name="connsiteX0" fmla="*/ 260498 w 260498"/>
              <a:gd name="connsiteY0" fmla="*/ 0 h 478465"/>
              <a:gd name="connsiteX1" fmla="*/ 260498 w 260498"/>
              <a:gd name="connsiteY1" fmla="*/ 271130 h 478465"/>
              <a:gd name="connsiteX2" fmla="*/ 0 w 260498"/>
              <a:gd name="connsiteY2" fmla="*/ 271130 h 478465"/>
              <a:gd name="connsiteX3" fmla="*/ 0 w 260498"/>
              <a:gd name="connsiteY3" fmla="*/ 478465 h 478465"/>
              <a:gd name="connsiteX0" fmla="*/ 260498 w 260498"/>
              <a:gd name="connsiteY0" fmla="*/ 0 h 207335"/>
              <a:gd name="connsiteX1" fmla="*/ 0 w 260498"/>
              <a:gd name="connsiteY1" fmla="*/ 0 h 207335"/>
              <a:gd name="connsiteX2" fmla="*/ 0 w 260498"/>
              <a:gd name="connsiteY2" fmla="*/ 207335 h 20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498" h="207335">
                <a:moveTo>
                  <a:pt x="260498" y="0"/>
                </a:moveTo>
                <a:lnTo>
                  <a:pt x="0" y="0"/>
                </a:lnTo>
                <a:lnTo>
                  <a:pt x="0" y="207335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olkienesque New" panose="00000400000000000000" pitchFamily="2" charset="0"/>
            </a:endParaRPr>
          </a:p>
        </p:txBody>
      </p:sp>
      <p:cxnSp>
        <p:nvCxnSpPr>
          <p:cNvPr id="88" name="Conector reto 87">
            <a:extLst>
              <a:ext uri="{FF2B5EF4-FFF2-40B4-BE49-F238E27FC236}">
                <a16:creationId xmlns:a16="http://schemas.microsoft.com/office/drawing/2014/main" id="{29F95D62-394C-4796-B5EB-2645F0D19E62}"/>
              </a:ext>
            </a:extLst>
          </p:cNvPr>
          <p:cNvCxnSpPr/>
          <p:nvPr/>
        </p:nvCxnSpPr>
        <p:spPr>
          <a:xfrm>
            <a:off x="7460597" y="1801702"/>
            <a:ext cx="0" cy="4656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30F7272E-F77B-494E-8841-A42BE271FB77}"/>
              </a:ext>
            </a:extLst>
          </p:cNvPr>
          <p:cNvCxnSpPr/>
          <p:nvPr/>
        </p:nvCxnSpPr>
        <p:spPr>
          <a:xfrm>
            <a:off x="8452201" y="1790926"/>
            <a:ext cx="0" cy="4656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E751234F-38A4-42FB-9B72-402BDF489E1B}"/>
              </a:ext>
            </a:extLst>
          </p:cNvPr>
          <p:cNvCxnSpPr/>
          <p:nvPr/>
        </p:nvCxnSpPr>
        <p:spPr>
          <a:xfrm>
            <a:off x="6612988" y="1166387"/>
            <a:ext cx="0" cy="4656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2BB4AA34-7559-5EBD-300D-2646F5F1226E}"/>
              </a:ext>
            </a:extLst>
          </p:cNvPr>
          <p:cNvSpPr txBox="1"/>
          <p:nvPr/>
        </p:nvSpPr>
        <p:spPr>
          <a:xfrm rot="16200000">
            <a:off x="-747594" y="5874873"/>
            <a:ext cx="17459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>
                <a:latin typeface="Noto Serif" panose="02020502060505020204" pitchFamily="18"/>
                <a:ea typeface="Noto Serif" panose="02020502060505020204" pitchFamily="18"/>
                <a:cs typeface="Noto Serif" panose="02020502060505020204" pitchFamily="18"/>
              </a:rPr>
              <a:t>Trad. Ronald Kyrmse – 2022-07</a:t>
            </a:r>
          </a:p>
        </p:txBody>
      </p:sp>
    </p:spTree>
    <p:extLst>
      <p:ext uri="{BB962C8B-B14F-4D97-AF65-F5344CB8AC3E}">
        <p14:creationId xmlns:p14="http://schemas.microsoft.com/office/powerpoint/2010/main" val="2603824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275</Words>
  <Application>Microsoft Office PowerPoint</Application>
  <PresentationFormat>Papel A4 (210 x 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Serif</vt:lpstr>
      <vt:lpstr>Tolkienesque New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Ronald Eduard Kyrmse</dc:creator>
  <cp:lastModifiedBy>Ronald Kyrmse</cp:lastModifiedBy>
  <cp:revision>34</cp:revision>
  <dcterms:created xsi:type="dcterms:W3CDTF">2022-07-06T17:43:06Z</dcterms:created>
  <dcterms:modified xsi:type="dcterms:W3CDTF">2022-07-18T19:18:57Z</dcterms:modified>
</cp:coreProperties>
</file>